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85" r:id="rId2"/>
    <p:sldId id="386" r:id="rId3"/>
    <p:sldId id="405" r:id="rId4"/>
    <p:sldId id="400" r:id="rId5"/>
    <p:sldId id="409" r:id="rId6"/>
    <p:sldId id="413" r:id="rId7"/>
    <p:sldId id="406" r:id="rId8"/>
    <p:sldId id="407" r:id="rId9"/>
    <p:sldId id="408" r:id="rId10"/>
    <p:sldId id="398" r:id="rId11"/>
    <p:sldId id="391" r:id="rId12"/>
    <p:sldId id="414" r:id="rId13"/>
    <p:sldId id="415" r:id="rId14"/>
    <p:sldId id="416" r:id="rId15"/>
    <p:sldId id="417" r:id="rId16"/>
    <p:sldId id="418" r:id="rId17"/>
    <p:sldId id="419" r:id="rId18"/>
    <p:sldId id="420" r:id="rId19"/>
    <p:sldId id="421" r:id="rId20"/>
    <p:sldId id="422" r:id="rId21"/>
    <p:sldId id="410" r:id="rId22"/>
    <p:sldId id="257" r:id="rId23"/>
    <p:sldId id="427" r:id="rId24"/>
    <p:sldId id="267" r:id="rId25"/>
    <p:sldId id="401" r:id="rId26"/>
    <p:sldId id="362" r:id="rId27"/>
    <p:sldId id="390" r:id="rId28"/>
    <p:sldId id="370" r:id="rId29"/>
    <p:sldId id="371" r:id="rId30"/>
    <p:sldId id="366" r:id="rId31"/>
    <p:sldId id="389" r:id="rId32"/>
    <p:sldId id="392" r:id="rId33"/>
    <p:sldId id="276" r:id="rId34"/>
    <p:sldId id="277" r:id="rId35"/>
    <p:sldId id="399" r:id="rId36"/>
    <p:sldId id="397" r:id="rId37"/>
    <p:sldId id="402" r:id="rId38"/>
    <p:sldId id="282" r:id="rId39"/>
    <p:sldId id="394" r:id="rId40"/>
    <p:sldId id="395" r:id="rId41"/>
    <p:sldId id="396" r:id="rId42"/>
    <p:sldId id="404" r:id="rId43"/>
    <p:sldId id="288" r:id="rId44"/>
    <p:sldId id="383" r:id="rId45"/>
    <p:sldId id="384" r:id="rId46"/>
    <p:sldId id="411" r:id="rId47"/>
    <p:sldId id="287" r:id="rId48"/>
    <p:sldId id="372" r:id="rId49"/>
    <p:sldId id="382" r:id="rId50"/>
    <p:sldId id="363" r:id="rId51"/>
    <p:sldId id="424" r:id="rId52"/>
    <p:sldId id="426" r:id="rId53"/>
    <p:sldId id="423" r:id="rId54"/>
  </p:sldIdLst>
  <p:sldSz cx="6858000" cy="9144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86418"/>
  </p:normalViewPr>
  <p:slideViewPr>
    <p:cSldViewPr>
      <p:cViewPr varScale="1">
        <p:scale>
          <a:sx n="88" d="100"/>
          <a:sy n="88" d="100"/>
        </p:scale>
        <p:origin x="2796" y="10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27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44.xml"/><Relationship Id="rId3" Type="http://schemas.openxmlformats.org/officeDocument/2006/relationships/slide" Target="slides/slide33.xml"/><Relationship Id="rId7" Type="http://schemas.openxmlformats.org/officeDocument/2006/relationships/slide" Target="slides/slide43.xml"/><Relationship Id="rId2" Type="http://schemas.openxmlformats.org/officeDocument/2006/relationships/slide" Target="slides/slide24.xml"/><Relationship Id="rId1" Type="http://schemas.openxmlformats.org/officeDocument/2006/relationships/slide" Target="slides/slide22.xml"/><Relationship Id="rId6" Type="http://schemas.openxmlformats.org/officeDocument/2006/relationships/slide" Target="slides/slide40.xml"/><Relationship Id="rId11" Type="http://schemas.openxmlformats.org/officeDocument/2006/relationships/slide" Target="slides/slide52.xml"/><Relationship Id="rId5" Type="http://schemas.openxmlformats.org/officeDocument/2006/relationships/slide" Target="slides/slide38.xml"/><Relationship Id="rId10" Type="http://schemas.openxmlformats.org/officeDocument/2006/relationships/slide" Target="slides/slide47.xml"/><Relationship Id="rId4" Type="http://schemas.openxmlformats.org/officeDocument/2006/relationships/slide" Target="slides/slide34.xml"/><Relationship Id="rId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736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32025" y="704850"/>
            <a:ext cx="2638425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459526"/>
            <a:ext cx="5208482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905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36" y="891905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842B6E-B269-4BE5-951A-6AD2A896F8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18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E9E-2CED-46D9-854D-E000761613F0}" type="slidenum">
              <a:rPr lang="en-US"/>
              <a:pPr/>
              <a:t>12</a:t>
            </a:fld>
            <a:endParaRPr lang="en-US"/>
          </a:p>
        </p:txBody>
      </p:sp>
      <p:sp>
        <p:nvSpPr>
          <p:cNvPr id="294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2025" y="704850"/>
            <a:ext cx="2640013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9" y="4459289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4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45D6C-6C35-4198-8041-2625377AAE42}" type="slidenum">
              <a:rPr lang="en-US"/>
              <a:pPr/>
              <a:t>53</a:t>
            </a:fld>
            <a:endParaRPr lang="en-US"/>
          </a:p>
        </p:txBody>
      </p:sp>
      <p:sp>
        <p:nvSpPr>
          <p:cNvPr id="2927618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2025" y="704850"/>
            <a:ext cx="2640013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7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9" y="4459289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A7F1D1-C70D-48DF-BACC-B90577F4405F}" type="slidenum">
              <a:rPr lang="en-US"/>
              <a:pPr/>
              <a:t>13</a:t>
            </a:fld>
            <a:endParaRPr lang="en-US"/>
          </a:p>
        </p:txBody>
      </p:sp>
      <p:sp>
        <p:nvSpPr>
          <p:cNvPr id="294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2025" y="704850"/>
            <a:ext cx="2640013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6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9" y="4459289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18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E4222A-0BE2-471C-84BC-80D15138E77F}" type="slidenum">
              <a:rPr lang="en-US"/>
              <a:pPr/>
              <a:t>14</a:t>
            </a:fld>
            <a:endParaRPr lang="en-US"/>
          </a:p>
        </p:txBody>
      </p:sp>
      <p:sp>
        <p:nvSpPr>
          <p:cNvPr id="2948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2025" y="704850"/>
            <a:ext cx="2640013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80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9" y="4459289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4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E4BFF-2759-4485-B18D-A71C45D61FB6}" type="slidenum">
              <a:rPr lang="en-US"/>
              <a:pPr/>
              <a:t>15</a:t>
            </a:fld>
            <a:endParaRPr lang="en-US"/>
          </a:p>
        </p:txBody>
      </p:sp>
      <p:sp>
        <p:nvSpPr>
          <p:cNvPr id="2950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2025" y="704850"/>
            <a:ext cx="2640013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01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9" y="4459289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05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B3FA8-595A-48F7-A5F5-7F08683FD78D}" type="slidenum">
              <a:rPr lang="en-US"/>
              <a:pPr/>
              <a:t>16</a:t>
            </a:fld>
            <a:endParaRPr lang="en-US"/>
          </a:p>
        </p:txBody>
      </p:sp>
      <p:sp>
        <p:nvSpPr>
          <p:cNvPr id="2952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2025" y="704850"/>
            <a:ext cx="2640013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21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9" y="4459289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ACF95-54BB-4780-822C-B42AC6919E7D}" type="slidenum">
              <a:rPr lang="en-US"/>
              <a:pPr/>
              <a:t>17</a:t>
            </a:fld>
            <a:endParaRPr lang="en-US"/>
          </a:p>
        </p:txBody>
      </p:sp>
      <p:sp>
        <p:nvSpPr>
          <p:cNvPr id="295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2025" y="704850"/>
            <a:ext cx="2640013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9" y="4459289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91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276F6E-AEA5-4DED-A971-13FC3AE81A1F}" type="slidenum">
              <a:rPr lang="en-US"/>
              <a:pPr/>
              <a:t>18</a:t>
            </a:fld>
            <a:endParaRPr lang="en-US"/>
          </a:p>
        </p:txBody>
      </p:sp>
      <p:sp>
        <p:nvSpPr>
          <p:cNvPr id="2956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2025" y="704850"/>
            <a:ext cx="2640013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6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9" y="4459289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1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B115FE-D87A-4E4A-8108-33082846607D}" type="slidenum">
              <a:rPr lang="en-US"/>
              <a:pPr/>
              <a:t>19</a:t>
            </a:fld>
            <a:endParaRPr lang="en-US"/>
          </a:p>
        </p:txBody>
      </p:sp>
      <p:sp>
        <p:nvSpPr>
          <p:cNvPr id="29583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2025" y="704850"/>
            <a:ext cx="2640013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8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9" y="4459289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3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E8002-0B16-4DCA-B49E-047B3547C04D}" type="slidenum">
              <a:rPr lang="en-US"/>
              <a:pPr/>
              <a:t>20</a:t>
            </a:fld>
            <a:endParaRPr lang="en-US"/>
          </a:p>
        </p:txBody>
      </p:sp>
      <p:sp>
        <p:nvSpPr>
          <p:cNvPr id="29603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2025" y="704850"/>
            <a:ext cx="2640013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03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9" y="4459289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5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D5F49-AE14-4AFF-AC0B-D73FF5E147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CC9B6-8A57-4331-9B67-76FCB02BC1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6325" y="812800"/>
            <a:ext cx="1457325" cy="731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812800"/>
            <a:ext cx="4219575" cy="731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85F2F-5FFE-4746-A0CA-7A668C7109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5C728-A8FC-43B9-94EC-9264B6F9A9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7AF1E-5D4B-4147-B06C-0A0B529383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4B4D8-60CC-4018-89C3-EF1EB396C6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B0A81-D08E-46F5-802B-74CE2102E9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1851F-B6F4-403B-B11B-AD490D0722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C2777-39EA-4BB5-83CF-DFF5952191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92B89-1831-4EC5-B08D-CC76DDD82F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57C8-5A55-48F0-B556-A9CCBCF673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6443B5-F5D6-40AF-8306-58BF2E31CED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10" Type="http://schemas.openxmlformats.org/officeDocument/2006/relationships/image" Target="../media/image47.jpeg"/><Relationship Id="rId4" Type="http://schemas.openxmlformats.org/officeDocument/2006/relationships/image" Target="../media/image41.jp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hyperlink" Target="http://www.youtube.com/watch?v=OCYZTg3jahU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ChangeArrowheads="1"/>
          </p:cNvSpPr>
          <p:nvPr/>
        </p:nvSpPr>
        <p:spPr bwMode="auto">
          <a:xfrm>
            <a:off x="87086" y="457200"/>
            <a:ext cx="67214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</a:rPr>
              <a:t>To understand the designs of the </a:t>
            </a:r>
            <a:r>
              <a:rPr lang="en-US" sz="2000" b="1" i="1" dirty="0" smtClean="0">
                <a:latin typeface="Arial" pitchFamily="34" charset="0"/>
              </a:rPr>
              <a:t>whole universe</a:t>
            </a:r>
            <a:r>
              <a:rPr lang="en-US" sz="2000" b="1" dirty="0" smtClean="0">
                <a:latin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you only have to know about the numbers</a:t>
            </a:r>
          </a:p>
          <a:p>
            <a:pPr algn="ctr"/>
            <a:r>
              <a:rPr lang="en-US" sz="2000" b="1" dirty="0" smtClean="0">
                <a:latin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3600" b="1" dirty="0" smtClean="0">
                <a:latin typeface="Arial" pitchFamily="34" charset="0"/>
              </a:rPr>
              <a:t>1 </a:t>
            </a:r>
            <a:r>
              <a:rPr lang="en-US" sz="3600" b="1" dirty="0">
                <a:latin typeface="Arial" pitchFamily="34" charset="0"/>
              </a:rPr>
              <a:t>2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</a:rPr>
              <a:t>3 4</a:t>
            </a:r>
            <a:r>
              <a:rPr lang="en-US" sz="3600" b="1" dirty="0">
                <a:latin typeface="Arial" pitchFamily="34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</a:rPr>
              <a:t>5</a:t>
            </a:r>
            <a:r>
              <a:rPr lang="en-US" sz="3600" b="1" dirty="0">
                <a:latin typeface="Arial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</a:rPr>
              <a:t>6</a:t>
            </a:r>
            <a:r>
              <a:rPr lang="en-US" sz="3600" b="1" dirty="0">
                <a:latin typeface="Arial" pitchFamily="34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Arial" pitchFamily="34" charset="0"/>
              </a:rPr>
              <a:t>7</a:t>
            </a:r>
            <a:r>
              <a:rPr lang="en-US" sz="3600" b="1" dirty="0">
                <a:latin typeface="Arial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</a:rPr>
              <a:t>8</a:t>
            </a:r>
            <a:r>
              <a:rPr lang="en-US" sz="3600" b="1" dirty="0">
                <a:latin typeface="Arial" pitchFamily="34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Arial" pitchFamily="34" charset="0"/>
              </a:rPr>
              <a:t>9</a:t>
            </a:r>
            <a:r>
              <a:rPr lang="en-US" sz="3600" b="1" dirty="0">
                <a:latin typeface="Arial" pitchFamily="34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</a:rPr>
              <a:t>10</a:t>
            </a:r>
            <a:r>
              <a:rPr lang="en-US" sz="3600" b="1" dirty="0">
                <a:latin typeface="Arial" pitchFamily="34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Arial" pitchFamily="34" charset="0"/>
              </a:rPr>
              <a:t>11</a:t>
            </a:r>
            <a:r>
              <a:rPr lang="en-US" sz="3600" b="1" dirty="0">
                <a:latin typeface="Arial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</a:rPr>
              <a:t>12</a:t>
            </a:r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608104" y="2590800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accent2"/>
                </a:solidFill>
                <a:latin typeface="Arial" pitchFamily="34" charset="0"/>
              </a:rPr>
              <a:t>The numbers </a:t>
            </a:r>
            <a:r>
              <a:rPr lang="en-US" sz="2000" b="1" dirty="0" smtClean="0">
                <a:solidFill>
                  <a:schemeClr val="accent2"/>
                </a:solidFill>
                <a:latin typeface="Arial" pitchFamily="34" charset="0"/>
              </a:rPr>
              <a:t>1-12</a:t>
            </a:r>
            <a:br>
              <a:rPr lang="en-US" sz="2000" b="1" dirty="0" smtClean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chemeClr val="accent2"/>
                </a:solidFill>
                <a:latin typeface="Arial" pitchFamily="34" charset="0"/>
              </a:rPr>
              <a:t>naturally form </a:t>
            </a:r>
            <a:r>
              <a:rPr lang="en-US" sz="2000" b="1" dirty="0">
                <a:solidFill>
                  <a:schemeClr val="accent2"/>
                </a:solidFill>
                <a:latin typeface="Arial" pitchFamily="34" charset="0"/>
              </a:rPr>
              <a:t>four </a:t>
            </a:r>
            <a:r>
              <a:rPr lang="en-US" sz="2000" b="1" dirty="0" smtClean="0">
                <a:solidFill>
                  <a:schemeClr val="accent2"/>
                </a:solidFill>
                <a:latin typeface="Arial" pitchFamily="34" charset="0"/>
              </a:rPr>
              <a:t>groups:</a:t>
            </a:r>
            <a:endParaRPr lang="en-US" sz="20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1684304" y="2525643"/>
            <a:ext cx="35052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000" dirty="0"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033897"/>
            <a:ext cx="6721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</a:rPr>
              <a:t>Starting Principles: 1, 2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</a:rPr>
              <a:t>Numbers of Structure: 3, 4, 6, 8, 12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Arial" pitchFamily="34" charset="0"/>
              </a:rPr>
              <a:t>Numbers of Life: 5, 10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</a:rPr>
              <a:t>Numbers of Mystery: 7, 9, 11</a:t>
            </a:r>
            <a:endParaRPr lang="en-US" sz="2800" b="1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9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669971" y="3914154"/>
            <a:ext cx="914400" cy="6858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6376158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Michael </a:t>
            </a:r>
            <a:r>
              <a:rPr lang="en-US" dirty="0" smtClean="0"/>
              <a:t>S. Schneider</a:t>
            </a:r>
          </a:p>
          <a:p>
            <a:pPr algn="ctr"/>
            <a:r>
              <a:rPr lang="en-US" dirty="0" smtClean="0"/>
              <a:t>www.constructingtheuniverse.com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596646"/>
            <a:ext cx="6446520" cy="7950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14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2918" y="533400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39947" y="7162800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ss\Beginner's Guide\1\PEpperoni.jpg"/>
          <p:cNvPicPr>
            <a:picLocks noChangeAspect="1" noChangeArrowheads="1"/>
          </p:cNvPicPr>
          <p:nvPr/>
        </p:nvPicPr>
        <p:blipFill>
          <a:blip r:embed="rId2" cstate="print"/>
          <a:srcRect l="2380" t="6909" r="3572" b="2992"/>
          <a:stretch>
            <a:fillRect/>
          </a:stretch>
        </p:blipFill>
        <p:spPr bwMode="auto">
          <a:xfrm>
            <a:off x="171621" y="1730829"/>
            <a:ext cx="3070618" cy="2681644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-18871"/>
            <a:ext cx="63208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</a:rPr>
              <a:t>Circle: The shape with</a:t>
            </a:r>
            <a:br>
              <a:rPr lang="en-US" sz="2400" b="1" dirty="0" smtClean="0">
                <a:latin typeface="Arial" pitchFamily="34" charset="0"/>
              </a:rPr>
            </a:br>
            <a:r>
              <a:rPr lang="en-US" sz="2400" b="1" dirty="0" smtClean="0">
                <a:latin typeface="Arial" pitchFamily="34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</a:rPr>
              <a:t>Most 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</a:rPr>
              <a:t>Inside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</a:rPr>
              <a:t>with the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Least </a:t>
            </a:r>
            <a:r>
              <a:rPr lang="en-US" sz="2400" b="1" i="1" dirty="0">
                <a:solidFill>
                  <a:srgbClr val="0000FF"/>
                </a:solidFill>
                <a:latin typeface="Arial" pitchFamily="34" charset="0"/>
              </a:rPr>
              <a:t>Around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844783"/>
            <a:ext cx="647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Of all shapes </a:t>
            </a:r>
            <a:r>
              <a:rPr lang="en-US" sz="2400" i="1" dirty="0">
                <a:latin typeface="Arial" pitchFamily="34" charset="0"/>
              </a:rPr>
              <a:t>with the same length of crust</a:t>
            </a:r>
            <a:r>
              <a:rPr lang="en-US" sz="2400" dirty="0">
                <a:latin typeface="Arial" pitchFamily="34" charset="0"/>
              </a:rPr>
              <a:t>, </a:t>
            </a:r>
            <a:r>
              <a:rPr lang="en-US" sz="2400" b="1" i="1" dirty="0">
                <a:latin typeface="Arial" pitchFamily="34" charset="0"/>
              </a:rPr>
              <a:t>round</a:t>
            </a:r>
            <a:r>
              <a:rPr lang="en-US" sz="2400" dirty="0">
                <a:latin typeface="Arial" pitchFamily="34" charset="0"/>
              </a:rPr>
              <a:t> pizzas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hold the most toppings</a:t>
            </a:r>
            <a:r>
              <a:rPr lang="en-US" sz="2400" dirty="0">
                <a:latin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0798" y="1917489"/>
            <a:ext cx="3311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 if you like toppings, </a:t>
            </a:r>
            <a:r>
              <a:rPr lang="en-US" b="1" dirty="0" smtClean="0"/>
              <a:t>get the round pizza</a:t>
            </a:r>
            <a:br>
              <a:rPr lang="en-US" b="1" dirty="0" smtClean="0"/>
            </a:br>
            <a:r>
              <a:rPr lang="en-US" dirty="0" smtClean="0"/>
              <a:t>and not the square, rectangle or triangle</a:t>
            </a:r>
            <a:br>
              <a:rPr lang="en-US" dirty="0" smtClean="0"/>
            </a:br>
            <a:r>
              <a:rPr lang="en-US" dirty="0" smtClean="0"/>
              <a:t>having the same perimeter.</a:t>
            </a:r>
            <a:endParaRPr lang="en-US" dirty="0"/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087438" y="4662844"/>
            <a:ext cx="4374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itchFamily="34" charset="0"/>
              </a:rPr>
              <a:t>Cylinders – Extruded Circles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51448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They hold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most inside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 pitchFamily="34" charset="0"/>
                <a:cs typeface="Arial" pitchFamily="34" charset="0"/>
              </a:rPr>
              <a:t>using the </a:t>
            </a:r>
            <a:r>
              <a:rPr lang="en-US" sz="18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same amount of material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026" descr="D:\mss\Beginner's Guide\1\soup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814" y="5810071"/>
            <a:ext cx="1104351" cy="1884759"/>
          </a:xfrm>
          <a:prstGeom prst="rect">
            <a:avLst/>
          </a:prstGeom>
          <a:noFill/>
        </p:spPr>
      </p:pic>
      <p:pic>
        <p:nvPicPr>
          <p:cNvPr id="9" name="Picture 1027" descr="D:\mss\Beginner's Guide\1\glaswatr.jpg"/>
          <p:cNvPicPr>
            <a:picLocks noChangeAspect="1" noChangeArrowheads="1"/>
          </p:cNvPicPr>
          <p:nvPr/>
        </p:nvPicPr>
        <p:blipFill>
          <a:blip r:embed="rId4" cstate="print"/>
          <a:srcRect l="18402" t="10638" r="18402" b="10638"/>
          <a:stretch>
            <a:fillRect/>
          </a:stretch>
        </p:blipFill>
        <p:spPr bwMode="auto">
          <a:xfrm>
            <a:off x="1905000" y="5810071"/>
            <a:ext cx="939925" cy="1973107"/>
          </a:xfrm>
          <a:prstGeom prst="rect">
            <a:avLst/>
          </a:prstGeom>
          <a:noFill/>
        </p:spPr>
      </p:pic>
      <p:pic>
        <p:nvPicPr>
          <p:cNvPr id="10" name="Picture 1028" descr="D:\mss\Beginner's Guide\1\buck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9786" y="5968049"/>
            <a:ext cx="1591771" cy="1752600"/>
          </a:xfrm>
          <a:prstGeom prst="rect">
            <a:avLst/>
          </a:prstGeom>
          <a:noFill/>
        </p:spPr>
      </p:pic>
      <p:pic>
        <p:nvPicPr>
          <p:cNvPr id="11" name="Picture 1029" descr="D:\mss\Beginner's Guide\1\cheese whe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0644" y="5920324"/>
            <a:ext cx="1723911" cy="1752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09645" y="7867471"/>
            <a:ext cx="628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Using the same metal, any other shape of can </a:t>
            </a:r>
            <a:r>
              <a:rPr lang="en-US" sz="2000" dirty="0" smtClean="0"/>
              <a:t>(except sphere) </a:t>
            </a:r>
            <a:r>
              <a:rPr lang="en-US" dirty="0" smtClean="0"/>
              <a:t>would hold </a:t>
            </a:r>
            <a:r>
              <a:rPr lang="en-US" i="1" dirty="0" smtClean="0"/>
              <a:t>less</a:t>
            </a:r>
            <a:r>
              <a:rPr lang="en-US" dirty="0" smtClean="0"/>
              <a:t> soup</a:t>
            </a:r>
            <a:br>
              <a:rPr lang="en-US" dirty="0" smtClean="0"/>
            </a:br>
            <a:r>
              <a:rPr lang="en-US" dirty="0" smtClean="0"/>
              <a:t>(or water, sand or cheese).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13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956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2978" name="Picture 2" descr="D:\mss\Beginner's Guide\1\n9.jpg"/>
          <p:cNvPicPr>
            <a:picLocks noChangeAspect="1" noChangeArrowheads="1"/>
          </p:cNvPicPr>
          <p:nvPr/>
        </p:nvPicPr>
        <p:blipFill>
          <a:blip r:embed="rId3" cstate="print"/>
          <a:srcRect b="74298"/>
          <a:stretch>
            <a:fillRect/>
          </a:stretch>
        </p:blipFill>
        <p:spPr bwMode="auto">
          <a:xfrm>
            <a:off x="100012" y="1507067"/>
            <a:ext cx="6586538" cy="133773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0012" y="228600"/>
            <a:ext cx="658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Unity</a:t>
            </a:r>
            <a:r>
              <a:rPr lang="en-US" dirty="0" smtClean="0"/>
              <a:t>, in the form of </a:t>
            </a:r>
            <a:r>
              <a:rPr lang="en-US" b="1" dirty="0" smtClean="0"/>
              <a:t>polarity</a:t>
            </a:r>
            <a:r>
              <a:rPr lang="en-US" dirty="0" smtClean="0"/>
              <a:t>, creates all the digits.</a:t>
            </a:r>
          </a:p>
          <a:p>
            <a:pPr algn="ctr"/>
            <a:r>
              <a:rPr lang="en-US" dirty="0" smtClean="0"/>
              <a:t>“Be fruitful and multiply!”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70">
        <p14:doors dir="vert"/>
      </p:transition>
    </mc:Choice>
    <mc:Fallback xmlns="">
      <p:transition spd="slow" advTm="66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5026" name="Picture 1026" descr="D:\mss\Beginner's Guide\1\n9.jpg"/>
          <p:cNvPicPr>
            <a:picLocks noChangeAspect="1" noChangeArrowheads="1"/>
          </p:cNvPicPr>
          <p:nvPr/>
        </p:nvPicPr>
        <p:blipFill>
          <a:blip r:embed="rId3" cstate="print"/>
          <a:srcRect b="64539"/>
          <a:stretch>
            <a:fillRect/>
          </a:stretch>
        </p:blipFill>
        <p:spPr bwMode="auto">
          <a:xfrm>
            <a:off x="100012" y="1507067"/>
            <a:ext cx="6586538" cy="1845733"/>
          </a:xfrm>
          <a:prstGeom prst="rect">
            <a:avLst/>
          </a:prstGeom>
          <a:noFill/>
        </p:spPr>
      </p:pic>
      <p:sp>
        <p:nvSpPr>
          <p:cNvPr id="2945027" name="Text Box 1027"/>
          <p:cNvSpPr txBox="1">
            <a:spLocks noChangeArrowheads="1"/>
          </p:cNvSpPr>
          <p:nvPr/>
        </p:nvSpPr>
        <p:spPr bwMode="auto">
          <a:xfrm>
            <a:off x="3314700" y="2277534"/>
            <a:ext cx="2114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One by one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the single digits appear.</a:t>
            </a:r>
          </a:p>
        </p:txBody>
      </p:sp>
    </p:spTree>
    <p:extLst>
      <p:ext uri="{BB962C8B-B14F-4D97-AF65-F5344CB8AC3E}">
        <p14:creationId xmlns:p14="http://schemas.microsoft.com/office/powerpoint/2010/main" val="34284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70">
        <p:fade/>
      </p:transition>
    </mc:Choice>
    <mc:Fallback xmlns="">
      <p:transition spd="med" advTm="53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7074" name="Picture 5122" descr="D:\mss\Beginner's Guide\1\n9.jpg"/>
          <p:cNvPicPr>
            <a:picLocks noChangeAspect="1" noChangeArrowheads="1"/>
          </p:cNvPicPr>
          <p:nvPr/>
        </p:nvPicPr>
        <p:blipFill>
          <a:blip r:embed="rId3" cstate="print"/>
          <a:srcRect b="54778"/>
          <a:stretch>
            <a:fillRect/>
          </a:stretch>
        </p:blipFill>
        <p:spPr bwMode="auto">
          <a:xfrm>
            <a:off x="100012" y="1507067"/>
            <a:ext cx="6586538" cy="2353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59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81">
        <p:fade/>
      </p:transition>
    </mc:Choice>
    <mc:Fallback xmlns="">
      <p:transition spd="med" advTm="35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22" name="Picture 2" descr="D:\mss\Beginner's Guide\1\n9.jpg"/>
          <p:cNvPicPr>
            <a:picLocks noChangeAspect="1" noChangeArrowheads="1"/>
          </p:cNvPicPr>
          <p:nvPr/>
        </p:nvPicPr>
        <p:blipFill>
          <a:blip r:embed="rId3" cstate="print"/>
          <a:srcRect b="45018"/>
          <a:stretch>
            <a:fillRect/>
          </a:stretch>
        </p:blipFill>
        <p:spPr bwMode="auto">
          <a:xfrm>
            <a:off x="100012" y="1507067"/>
            <a:ext cx="6586538" cy="2861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57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0">
        <p:fade/>
      </p:transition>
    </mc:Choice>
    <mc:Fallback xmlns="">
      <p:transition spd="med" advTm="8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1170" name="Picture 2" descr="D:\mss\Beginner's Guide\1\n9.jpg"/>
          <p:cNvPicPr>
            <a:picLocks noChangeAspect="1" noChangeArrowheads="1"/>
          </p:cNvPicPr>
          <p:nvPr/>
        </p:nvPicPr>
        <p:blipFill>
          <a:blip r:embed="rId3" cstate="print"/>
          <a:srcRect b="33307"/>
          <a:stretch>
            <a:fillRect/>
          </a:stretch>
        </p:blipFill>
        <p:spPr bwMode="auto">
          <a:xfrm>
            <a:off x="100012" y="1507067"/>
            <a:ext cx="6586538" cy="3471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0">
        <p:fade/>
      </p:transition>
    </mc:Choice>
    <mc:Fallback xmlns="">
      <p:transition spd="med" advTm="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3218" name="Picture 2050" descr="D:\mss\Beginner's Guide\1\n9.jpg"/>
          <p:cNvPicPr>
            <a:picLocks noChangeAspect="1" noChangeArrowheads="1"/>
          </p:cNvPicPr>
          <p:nvPr/>
        </p:nvPicPr>
        <p:blipFill>
          <a:blip r:embed="rId3" cstate="print"/>
          <a:srcRect b="23546"/>
          <a:stretch>
            <a:fillRect/>
          </a:stretch>
        </p:blipFill>
        <p:spPr bwMode="auto">
          <a:xfrm>
            <a:off x="100012" y="1507067"/>
            <a:ext cx="6586538" cy="3979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8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1">
        <p:fade/>
      </p:transition>
    </mc:Choice>
    <mc:Fallback xmlns="">
      <p:transition spd="med" advTm="10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5266" name="Picture 1026" descr="D:\mss\Beginner's Guide\1\n9.jpg"/>
          <p:cNvPicPr>
            <a:picLocks noChangeAspect="1" noChangeArrowheads="1"/>
          </p:cNvPicPr>
          <p:nvPr/>
        </p:nvPicPr>
        <p:blipFill>
          <a:blip r:embed="rId3" cstate="print"/>
          <a:srcRect b="13786"/>
          <a:stretch>
            <a:fillRect/>
          </a:stretch>
        </p:blipFill>
        <p:spPr bwMode="auto">
          <a:xfrm>
            <a:off x="100012" y="1507067"/>
            <a:ext cx="6586538" cy="4487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86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0">
        <p:fade/>
      </p:transition>
    </mc:Choice>
    <mc:Fallback xmlns="">
      <p:transition spd="med" advTm="8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7314" name="Picture 2" descr="D:\mss\Beginner's Guide\1\n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" y="1507067"/>
            <a:ext cx="6586538" cy="5204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25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0">
        <p:fade/>
      </p:transition>
    </mc:Choice>
    <mc:Fallback xmlns="">
      <p:transition spd="med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1</a:t>
            </a:r>
            <a:r>
              <a:rPr lang="en-US" sz="3200" b="1" dirty="0" smtClean="0"/>
              <a:t> and </a:t>
            </a:r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/>
              <a:t>,</a:t>
            </a:r>
          </a:p>
          <a:p>
            <a:pPr algn="ctr"/>
            <a:r>
              <a:rPr lang="en-US" sz="3200" b="1" dirty="0" smtClean="0"/>
              <a:t>symbols of</a:t>
            </a:r>
          </a:p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unity</a:t>
            </a:r>
            <a:r>
              <a:rPr lang="en-US" sz="3200" b="1" dirty="0" smtClean="0"/>
              <a:t> and </a:t>
            </a:r>
            <a:r>
              <a:rPr lang="en-US" sz="3200" b="1" dirty="0" smtClean="0">
                <a:solidFill>
                  <a:srgbClr val="FF0000"/>
                </a:solidFill>
              </a:rPr>
              <a:t>polarity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6" y="2514600"/>
            <a:ext cx="5867400" cy="6211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3257" y="1088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Pages 10-11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62" name="Picture 2" descr="D:\mss\Beginner's Guide\1\n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" y="1507067"/>
            <a:ext cx="6586538" cy="5204884"/>
          </a:xfrm>
          <a:prstGeom prst="rect">
            <a:avLst/>
          </a:prstGeom>
          <a:noFill/>
        </p:spPr>
      </p:pic>
      <p:sp>
        <p:nvSpPr>
          <p:cNvPr id="2959363" name="Rectangle 3"/>
          <p:cNvSpPr>
            <a:spLocks noChangeArrowheads="1"/>
          </p:cNvSpPr>
          <p:nvPr/>
        </p:nvSpPr>
        <p:spPr bwMode="auto">
          <a:xfrm>
            <a:off x="228600" y="6968067"/>
            <a:ext cx="6343650" cy="86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One through Nine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 appear</a:t>
            </a:r>
            <a:br>
              <a:rPr lang="en-US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US" dirty="0">
                <a:latin typeface="Arial" pitchFamily="34" charset="0"/>
              </a:rPr>
              <a:t>when One multiplies with </a:t>
            </a:r>
            <a:r>
              <a:rPr lang="en-US" i="1" dirty="0">
                <a:latin typeface="Arial" pitchFamily="34" charset="0"/>
              </a:rPr>
              <a:t>Itself</a:t>
            </a:r>
            <a:r>
              <a:rPr lang="en-US" dirty="0"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27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80">
        <p:fade/>
      </p:transition>
    </mc:Choice>
    <mc:Fallback xmlns="">
      <p:transition spd="med" advTm="132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800102"/>
            <a:ext cx="6858000" cy="4286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02" y="4267200"/>
            <a:ext cx="4659767" cy="4697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826" y="0"/>
            <a:ext cx="640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389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91554" y="43543"/>
            <a:ext cx="5829300" cy="12954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2 --Polarity</a:t>
            </a:r>
            <a:r>
              <a:rPr lang="en-US" sz="2800" dirty="0" smtClean="0"/>
              <a:t>: </a:t>
            </a:r>
            <a:r>
              <a:rPr lang="en-US" sz="2800" b="1" i="1" dirty="0" smtClean="0"/>
              <a:t>Contrast, Difference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>
                <a:solidFill>
                  <a:srgbClr val="FF0000"/>
                </a:solidFill>
              </a:rPr>
              <a:t>Opposites in </a:t>
            </a:r>
            <a:r>
              <a:rPr lang="en-US" sz="2800" b="1" dirty="0" smtClean="0">
                <a:solidFill>
                  <a:srgbClr val="FF0000"/>
                </a:solidFill>
              </a:rPr>
              <a:t>Conflict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rgbClr val="00B0F0"/>
                </a:solidFill>
              </a:rPr>
              <a:t>Complements Cooperating</a:t>
            </a:r>
            <a:endParaRPr lang="en-US" sz="2000" dirty="0"/>
          </a:p>
        </p:txBody>
      </p:sp>
      <p:pic>
        <p:nvPicPr>
          <p:cNvPr id="3091" name="Picture 19" descr="D:\mss\Beginner's Guide\2\animated yinyan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2781" y="1443451"/>
            <a:ext cx="3128528" cy="2819400"/>
          </a:xfrm>
          <a:prstGeom prst="rect">
            <a:avLst/>
          </a:prstGeom>
          <a:noFill/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6" b="12245"/>
          <a:stretch/>
        </p:blipFill>
        <p:spPr>
          <a:xfrm>
            <a:off x="4044451" y="6350250"/>
            <a:ext cx="2625213" cy="258354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" y="6350250"/>
            <a:ext cx="3875315" cy="2583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730326"/>
            <a:ext cx="3331029" cy="2495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4704"/>
            <a:ext cx="816428" cy="612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2" y="1937907"/>
            <a:ext cx="1879032" cy="1258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2781" y="3870708"/>
            <a:ext cx="3092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Everything contains a bit of its own opposite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480" y="128906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15-16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4" r="21338"/>
          <a:stretch/>
        </p:blipFill>
        <p:spPr>
          <a:xfrm>
            <a:off x="3982226" y="4359194"/>
            <a:ext cx="1051613" cy="18656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46143" r="34357" b="5857"/>
          <a:stretch/>
        </p:blipFill>
        <p:spPr>
          <a:xfrm>
            <a:off x="5044725" y="4565268"/>
            <a:ext cx="1739003" cy="1453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09" y="1519901"/>
            <a:ext cx="1138672" cy="235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30628" y="6835676"/>
            <a:ext cx="6629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Polarity </a:t>
            </a:r>
            <a:r>
              <a:rPr lang="en-US" sz="2400" b="1" dirty="0" smtClean="0">
                <a:latin typeface="Arial" pitchFamily="34" charset="0"/>
              </a:rPr>
              <a:t>as </a:t>
            </a:r>
            <a:r>
              <a:rPr lang="en-US" sz="2400" b="1" i="1" dirty="0" smtClean="0">
                <a:latin typeface="Arial" pitchFamily="34" charset="0"/>
              </a:rPr>
              <a:t>Opposition</a:t>
            </a:r>
            <a:endParaRPr lang="en-US" sz="2400" b="1" dirty="0"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“For ever action there is an</a:t>
            </a:r>
            <a:br>
              <a:rPr lang="en-US" sz="2400" dirty="0">
                <a:latin typeface="Arial" pitchFamily="34" charset="0"/>
              </a:rPr>
            </a:br>
            <a:r>
              <a:rPr lang="en-US" sz="2400" i="1" dirty="0">
                <a:latin typeface="Arial" pitchFamily="34" charset="0"/>
              </a:rPr>
              <a:t>equal and opposite</a:t>
            </a:r>
            <a:r>
              <a:rPr lang="en-US" sz="2400" dirty="0">
                <a:latin typeface="Arial" pitchFamily="34" charset="0"/>
              </a:rPr>
              <a:t> reaction.”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“For ever expert there is an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equal and opposite expert</a:t>
            </a:r>
            <a:r>
              <a:rPr lang="en-US" sz="2400" dirty="0" smtClean="0">
                <a:latin typeface="Arial" pitchFamily="34" charset="0"/>
              </a:rPr>
              <a:t>.”</a:t>
            </a:r>
            <a:endParaRPr lang="en-US" sz="2400" dirty="0">
              <a:latin typeface="Arial" pitchFamily="34" charset="0"/>
            </a:endParaRPr>
          </a:p>
        </p:txBody>
      </p:sp>
      <p:pic>
        <p:nvPicPr>
          <p:cNvPr id="5" name="Picture 4" descr="C:\Documents and Settings\Owner\My Documents\My Pictures\shuttle  lau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2517" y="381000"/>
            <a:ext cx="4303712" cy="6324600"/>
          </a:xfrm>
          <a:prstGeom prst="rect">
            <a:avLst/>
          </a:prstGeom>
          <a:noFill/>
        </p:spPr>
      </p:pic>
      <p:pic>
        <p:nvPicPr>
          <p:cNvPr id="6" name="Picture 5" descr="C:\Documents and Settings\Owner\My Documents\My Pictures\newton_1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81000"/>
            <a:ext cx="2330450" cy="3200400"/>
          </a:xfrm>
          <a:prstGeom prst="rect">
            <a:avLst/>
          </a:prstGeom>
          <a:noFill/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441325" y="3733800"/>
            <a:ext cx="160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</a:rPr>
              <a:t>Sir Isaac Newton</a:t>
            </a:r>
          </a:p>
        </p:txBody>
      </p:sp>
    </p:spTree>
    <p:extLst>
      <p:ext uri="{BB962C8B-B14F-4D97-AF65-F5344CB8AC3E}">
        <p14:creationId xmlns:p14="http://schemas.microsoft.com/office/powerpoint/2010/main" val="93078147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:\mss\Beginner's Guide\2\complementary colors 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6324600" cy="4048125"/>
          </a:xfrm>
          <a:prstGeom prst="rect">
            <a:avLst/>
          </a:prstGeom>
          <a:noFill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76200" y="6096000"/>
            <a:ext cx="6705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Complementary colors</a:t>
            </a:r>
            <a:r>
              <a:rPr lang="en-US" sz="3200" dirty="0"/>
              <a:t> </a:t>
            </a:r>
            <a:r>
              <a:rPr lang="en-US" sz="3200" dirty="0" smtClean="0"/>
              <a:t>create the strongest</a:t>
            </a:r>
            <a:br>
              <a:rPr lang="en-US" sz="3200" dirty="0" smtClean="0"/>
            </a:br>
            <a:r>
              <a:rPr lang="en-US" sz="3200" b="1" i="1" dirty="0" smtClean="0">
                <a:solidFill>
                  <a:srgbClr val="7030A0"/>
                </a:solidFill>
              </a:rPr>
              <a:t>visual </a:t>
            </a:r>
            <a:r>
              <a:rPr lang="en-US" sz="3200" b="1" i="1" dirty="0">
                <a:solidFill>
                  <a:srgbClr val="7030A0"/>
                </a:solidFill>
              </a:rPr>
              <a:t>tension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28601" y="533400"/>
            <a:ext cx="6208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Polarity: </a:t>
            </a:r>
            <a:r>
              <a:rPr lang="en-US" b="1" dirty="0" smtClean="0">
                <a:solidFill>
                  <a:srgbClr val="FF0000"/>
                </a:solidFill>
              </a:rPr>
              <a:t>Complementary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00B050"/>
                </a:solidFill>
              </a:rPr>
              <a:t>Colors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18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3510439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00"/>
            <a:ext cx="5812302" cy="3947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1447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6324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3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:\mss\classes\CTU Classes\movcompas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100" y="5428322"/>
            <a:ext cx="1943101" cy="341047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288471"/>
            <a:ext cx="3886200" cy="2775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87286"/>
            <a:ext cx="2801937" cy="2801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90800"/>
            <a:ext cx="2209800" cy="635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52398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Chopsticks work by Polarity</a:t>
            </a:r>
          </a:p>
          <a:p>
            <a:r>
              <a:rPr lang="en-US" dirty="0" smtClean="0"/>
              <a:t>One stick moves;</a:t>
            </a:r>
          </a:p>
          <a:p>
            <a:r>
              <a:rPr lang="en-US" dirty="0" smtClean="0"/>
              <a:t>One stick remains steady.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4710" y="4557104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Compass works by Polarity</a:t>
            </a:r>
          </a:p>
          <a:p>
            <a:r>
              <a:rPr lang="en-US" dirty="0" smtClean="0"/>
              <a:t>One leg rotates on a single point;</a:t>
            </a:r>
          </a:p>
          <a:p>
            <a:r>
              <a:rPr lang="en-US" dirty="0" smtClean="0"/>
              <a:t>The other leg moves, creating </a:t>
            </a:r>
            <a:r>
              <a:rPr lang="en-US" i="1" dirty="0" smtClean="0"/>
              <a:t>infinitely many </a:t>
            </a:r>
            <a:r>
              <a:rPr lang="en-US" dirty="0"/>
              <a:t>p</a:t>
            </a:r>
            <a:r>
              <a:rPr lang="en-US" dirty="0" smtClean="0"/>
              <a:t>oints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172200"/>
            <a:ext cx="2019300" cy="2019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4386" y="7971143"/>
            <a:ext cx="1409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Polarity:</a:t>
            </a:r>
          </a:p>
          <a:p>
            <a:pPr algn="ctr"/>
            <a:r>
              <a:rPr lang="en-US" sz="2000" dirty="0" smtClean="0"/>
              <a:t>Straight &amp; Curved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0" y="2215244"/>
            <a:ext cx="1857375" cy="15430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17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MSS\Beginner's Guide\2\animated man shadow polarit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5240"/>
            <a:ext cx="6553200" cy="917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887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8739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My first </a:t>
            </a:r>
            <a:r>
              <a:rPr lang="en-US" dirty="0" err="1" smtClean="0">
                <a:solidFill>
                  <a:schemeClr val="bg1"/>
                </a:solidFill>
              </a:rPr>
              <a:t>selfie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799"/>
            <a:ext cx="2666998" cy="8341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024"/>
            <a:ext cx="3951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You work for a month.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How would you prefer </a:t>
            </a:r>
            <a:r>
              <a:rPr lang="en-US" b="1" dirty="0">
                <a:solidFill>
                  <a:srgbClr val="00B050"/>
                </a:solidFill>
              </a:rPr>
              <a:t>t</a:t>
            </a:r>
            <a:r>
              <a:rPr lang="en-US" b="1" dirty="0" smtClean="0">
                <a:solidFill>
                  <a:srgbClr val="00B050"/>
                </a:solidFill>
              </a:rPr>
              <a:t>o be paid?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 algn="ctr"/>
            <a:endParaRPr lang="en-US" sz="2000" dirty="0"/>
          </a:p>
          <a:p>
            <a:pPr algn="ctr"/>
            <a:r>
              <a:rPr lang="en-US" dirty="0" smtClean="0"/>
              <a:t>Start with </a:t>
            </a:r>
            <a:r>
              <a:rPr lang="en-US" b="1" dirty="0" smtClean="0"/>
              <a:t>1 cent </a:t>
            </a:r>
            <a:r>
              <a:rPr lang="en-US" dirty="0" smtClean="0"/>
              <a:t>and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b="1" dirty="0" smtClean="0"/>
              <a:t>it</a:t>
            </a:r>
            <a:r>
              <a:rPr lang="en-US" dirty="0" smtClean="0"/>
              <a:t> </a:t>
            </a:r>
            <a:r>
              <a:rPr lang="en-US" i="1" dirty="0" smtClean="0"/>
              <a:t>every day for a month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b="11064"/>
          <a:stretch/>
        </p:blipFill>
        <p:spPr>
          <a:xfrm>
            <a:off x="1043459" y="3320143"/>
            <a:ext cx="880533" cy="870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" y="6545997"/>
            <a:ext cx="3912965" cy="2445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b="11064"/>
          <a:stretch/>
        </p:blipFill>
        <p:spPr>
          <a:xfrm>
            <a:off x="134981" y="4310743"/>
            <a:ext cx="880533" cy="87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b="11064"/>
          <a:stretch/>
        </p:blipFill>
        <p:spPr>
          <a:xfrm>
            <a:off x="2044946" y="3320143"/>
            <a:ext cx="880533" cy="870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b="11064"/>
          <a:stretch/>
        </p:blipFill>
        <p:spPr>
          <a:xfrm>
            <a:off x="2958136" y="4310743"/>
            <a:ext cx="880533" cy="870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b="11064"/>
          <a:stretch/>
        </p:blipFill>
        <p:spPr>
          <a:xfrm>
            <a:off x="1541115" y="2405743"/>
            <a:ext cx="880533" cy="870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b="11064"/>
          <a:stretch/>
        </p:blipFill>
        <p:spPr>
          <a:xfrm>
            <a:off x="2044946" y="4310742"/>
            <a:ext cx="880533" cy="8708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b="11064"/>
          <a:stretch/>
        </p:blipFill>
        <p:spPr>
          <a:xfrm>
            <a:off x="1043458" y="4310743"/>
            <a:ext cx="880533" cy="8708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" y="5257799"/>
            <a:ext cx="3875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Etc……</a:t>
            </a:r>
          </a:p>
          <a:p>
            <a:pPr algn="ctr"/>
            <a:r>
              <a:rPr lang="en-US" dirty="0" smtClean="0"/>
              <a:t>or</a:t>
            </a:r>
            <a:endParaRPr lang="en-US" dirty="0"/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1 </a:t>
            </a:r>
            <a:r>
              <a:rPr lang="en-US" b="1" dirty="0">
                <a:solidFill>
                  <a:srgbClr val="00B050"/>
                </a:solidFill>
              </a:rPr>
              <a:t>million </a:t>
            </a:r>
            <a:r>
              <a:rPr lang="en-US" b="1" dirty="0" smtClean="0">
                <a:solidFill>
                  <a:srgbClr val="00B050"/>
                </a:solidFill>
              </a:rPr>
              <a:t>dollars cash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37617" y="8646584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F0"/>
                </a:solidFill>
              </a:rPr>
              <a:t>Add</a:t>
            </a:r>
            <a:r>
              <a:rPr lang="en-US" b="1" dirty="0" smtClean="0">
                <a:solidFill>
                  <a:srgbClr val="00B0F0"/>
                </a:solidFill>
              </a:rPr>
              <a:t> all these!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01"/>
          <a:stretch/>
        </p:blipFill>
        <p:spPr>
          <a:xfrm>
            <a:off x="4038600" y="304801"/>
            <a:ext cx="2666998" cy="281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2656505"/>
            <a:ext cx="77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Day 1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302562" y="3386239"/>
            <a:ext cx="77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Day 2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34981" y="40063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Day 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626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990600"/>
            <a:ext cx="6477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1 - The Supreme Number</a:t>
            </a:r>
            <a:r>
              <a:rPr lang="en-US" sz="2400" dirty="0">
                <a:latin typeface="Arial" pitchFamily="34" charset="0"/>
              </a:rPr>
              <a:t/>
            </a:r>
            <a:br>
              <a:rPr lang="en-US" sz="2400" dirty="0">
                <a:latin typeface="Arial" pitchFamily="34" charset="0"/>
              </a:rPr>
            </a:br>
            <a:r>
              <a:rPr lang="en-US" sz="2000" dirty="0">
                <a:latin typeface="Arial" pitchFamily="34" charset="0"/>
              </a:rPr>
              <a:t>(although not considered a number but the </a:t>
            </a:r>
            <a:r>
              <a:rPr lang="en-US" sz="2000" i="1" dirty="0">
                <a:latin typeface="Arial" pitchFamily="34" charset="0"/>
              </a:rPr>
              <a:t>source</a:t>
            </a:r>
            <a:r>
              <a:rPr lang="en-US" sz="2000" dirty="0">
                <a:latin typeface="Arial" pitchFamily="34" charset="0"/>
              </a:rPr>
              <a:t> of numbers</a:t>
            </a:r>
            <a:r>
              <a:rPr lang="en-US" sz="2000" dirty="0" smtClean="0">
                <a:latin typeface="Arial" pitchFamily="34" charset="0"/>
              </a:rPr>
              <a:t>)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en-US" sz="2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as the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Circle </a:t>
            </a:r>
            <a:r>
              <a:rPr lang="en-US" sz="2400" b="1" dirty="0" smtClean="0">
                <a:latin typeface="Arial" pitchFamily="34" charset="0"/>
              </a:rPr>
              <a:t>with a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</a:rPr>
              <a:t>Central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</a:rPr>
              <a:t>Point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/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Qualities or Archetypal Principles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of the circle glyph:</a:t>
            </a:r>
            <a:endParaRPr lang="en-US" sz="24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	</a:t>
            </a:r>
            <a:r>
              <a:rPr lang="en-US" sz="2400" b="1" dirty="0">
                <a:latin typeface="Arial" pitchFamily="34" charset="0"/>
              </a:rPr>
              <a:t>Unity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	Wholeness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	Completeness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	Equality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	</a:t>
            </a:r>
            <a:r>
              <a:rPr lang="en-US" sz="2400" b="1" dirty="0" smtClean="0">
                <a:latin typeface="Arial" pitchFamily="34" charset="0"/>
              </a:rPr>
              <a:t>Perfection</a:t>
            </a:r>
            <a:endParaRPr lang="en-US" sz="2400" b="1" dirty="0">
              <a:latin typeface="Arial" pitchFamily="34" charset="0"/>
            </a:endParaRPr>
          </a:p>
        </p:txBody>
      </p:sp>
      <p:pic>
        <p:nvPicPr>
          <p:cNvPr id="3" name="Picture 2" descr="D:\mss\Beginner's Guide\2\cir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8243" y="3657600"/>
            <a:ext cx="3352801" cy="33528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12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17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9" y="704523"/>
            <a:ext cx="6108192" cy="3355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381000"/>
            <a:ext cx="6318504" cy="49469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62200" y="2971800"/>
            <a:ext cx="4131781" cy="12954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362200" y="3581400"/>
            <a:ext cx="685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91000" y="3614057"/>
            <a:ext cx="685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29200" y="3581400"/>
            <a:ext cx="685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0" y="3614057"/>
            <a:ext cx="685800" cy="762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867400" y="3581400"/>
            <a:ext cx="685800" cy="762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78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9" y="304800"/>
            <a:ext cx="6315622" cy="853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19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16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6858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9144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32    16    8    4    2    1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9144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32</a:t>
            </a:r>
            <a:r>
              <a:rPr lang="en-US" sz="3600" b="1" dirty="0" smtClean="0"/>
              <a:t>    16    8    </a:t>
            </a:r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r>
              <a:rPr lang="en-US" sz="3600" b="1" dirty="0" smtClean="0"/>
              <a:t>    2    </a:t>
            </a:r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ss\Beginner's Guide\2\count in binary brace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413" y="381000"/>
            <a:ext cx="4827587" cy="766286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00" y="7870825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Blue 	= 0</a:t>
            </a:r>
          </a:p>
          <a:p>
            <a:pPr algn="ctr"/>
            <a:r>
              <a:rPr lang="en-US" dirty="0" smtClean="0"/>
              <a:t>Yellow = 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20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9926" y="1600199"/>
            <a:ext cx="1723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16  8  4  2  1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mss\Beginner's Guide\2\count in binary bracelet.jpg"/>
          <p:cNvPicPr>
            <a:picLocks noChangeAspect="1" noChangeArrowheads="1"/>
          </p:cNvPicPr>
          <p:nvPr/>
        </p:nvPicPr>
        <p:blipFill>
          <a:blip r:embed="rId2" cstate="print"/>
          <a:srcRect r="48405"/>
          <a:stretch>
            <a:fillRect/>
          </a:stretch>
        </p:blipFill>
        <p:spPr bwMode="auto">
          <a:xfrm>
            <a:off x="1014413" y="381000"/>
            <a:ext cx="2490787" cy="76628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7870825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Blue 	= 0</a:t>
            </a:r>
          </a:p>
          <a:p>
            <a:pPr algn="ctr"/>
            <a:r>
              <a:rPr lang="en-US" dirty="0" smtClean="0"/>
              <a:t>Yellow = 1</a:t>
            </a:r>
            <a:endParaRPr lang="en-US" dirty="0"/>
          </a:p>
        </p:txBody>
      </p:sp>
      <p:pic>
        <p:nvPicPr>
          <p:cNvPr id="9" name="Picture 5" descr="D:\mss\Beginner's Guide\2\count 1-15 bin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118141"/>
            <a:ext cx="1463675" cy="498951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121275" y="1992293"/>
            <a:ext cx="1143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A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B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C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D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E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F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G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H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I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J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K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L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M</a:t>
            </a: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N</a:t>
            </a:r>
          </a:p>
          <a:p>
            <a:pPr algn="ctr"/>
            <a:r>
              <a:rPr lang="en-US" sz="2200" b="1" dirty="0">
                <a:solidFill>
                  <a:srgbClr val="00B050"/>
                </a:solidFill>
              </a:rPr>
              <a:t>O</a:t>
            </a:r>
            <a:endParaRPr lang="en-US" sz="22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…</a:t>
            </a:r>
            <a:endParaRPr lang="en-US" sz="22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6075" y="7501493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Create a message seen as a </a:t>
            </a:r>
            <a:r>
              <a:rPr lang="en-US" i="1" dirty="0" smtClean="0">
                <a:solidFill>
                  <a:srgbClr val="00B050"/>
                </a:solidFill>
              </a:rPr>
              <a:t>pattern</a:t>
            </a:r>
            <a:r>
              <a:rPr lang="en-US" dirty="0" smtClean="0">
                <a:solidFill>
                  <a:srgbClr val="00B050"/>
                </a:solidFill>
              </a:rPr>
              <a:t>!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267200" y="1671618"/>
            <a:ext cx="882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/>
              <a:t>8 4 2 1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9926" y="1600199"/>
            <a:ext cx="1723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16  8  4  2  1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38600" y="609600"/>
            <a:ext cx="2606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rhythm of dancing 0’s and 1’s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08525" y="0"/>
            <a:ext cx="199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20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336884"/>
            <a:ext cx="6705602" cy="8470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8525" y="0"/>
            <a:ext cx="199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1" y="11430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Color the boxes to see the pattern!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2513" y="8229600"/>
            <a:ext cx="251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What’s the pattern made by </a:t>
            </a:r>
            <a:r>
              <a:rPr lang="en-US" sz="2000" b="1" i="1" dirty="0" smtClean="0">
                <a:solidFill>
                  <a:srgbClr val="0000FF"/>
                </a:solidFill>
              </a:rPr>
              <a:t>your name</a:t>
            </a:r>
            <a:r>
              <a:rPr lang="en-US" sz="2000" b="1" dirty="0" smtClean="0">
                <a:solidFill>
                  <a:srgbClr val="0000FF"/>
                </a:solidFill>
              </a:rPr>
              <a:t>?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3810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6744" y="838200"/>
            <a:ext cx="391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16    8    4   2   1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8342" y="76200"/>
            <a:ext cx="251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What’s their message?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10674" r="59740" b="1163"/>
          <a:stretch/>
        </p:blipFill>
        <p:spPr>
          <a:xfrm>
            <a:off x="272143" y="1240970"/>
            <a:ext cx="2503714" cy="746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257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07368"/>
            <a:ext cx="6858000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29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23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8" y="1059597"/>
            <a:ext cx="4505325" cy="7058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228600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Translate these </a:t>
            </a:r>
            <a:r>
              <a:rPr lang="en-US" b="1" dirty="0"/>
              <a:t>Binary numbers</a:t>
            </a:r>
            <a:r>
              <a:rPr lang="en-US" dirty="0"/>
              <a:t> into Base 10: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" y="476250"/>
            <a:ext cx="6162675" cy="8191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24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ss\Beginner's Guide\1\manhole covers\manhole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6099175" cy="6099175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1514" y="228600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</a:rPr>
              <a:t>A </a:t>
            </a:r>
            <a:r>
              <a:rPr lang="en-US" sz="2400" i="1" dirty="0" smtClean="0">
                <a:latin typeface="Arial" pitchFamily="34" charset="0"/>
              </a:rPr>
              <a:t>circle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</a:rPr>
              <a:t>is the only shape that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</a:rPr>
              <a:t>can’t </a:t>
            </a:r>
            <a:r>
              <a:rPr lang="en-US" sz="2400" dirty="0">
                <a:latin typeface="Arial" pitchFamily="34" charset="0"/>
              </a:rPr>
              <a:t>fall into it’s own hole!</a:t>
            </a:r>
          </a:p>
        </p:txBody>
      </p:sp>
    </p:spTree>
    <p:extLst>
      <p:ext uri="{BB962C8B-B14F-4D97-AF65-F5344CB8AC3E}">
        <p14:creationId xmlns:p14="http://schemas.microsoft.com/office/powerpoint/2010/main" val="7134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8" y="1059597"/>
            <a:ext cx="4505325" cy="7058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228600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Translate these </a:t>
            </a:r>
            <a:r>
              <a:rPr lang="en-US" b="1" dirty="0"/>
              <a:t>Binary numbers</a:t>
            </a:r>
            <a:r>
              <a:rPr lang="en-US" dirty="0"/>
              <a:t> into Base 10:</a:t>
            </a:r>
          </a:p>
        </p:txBody>
      </p:sp>
      <p:sp>
        <p:nvSpPr>
          <p:cNvPr id="3" name="Rectangle 2"/>
          <p:cNvSpPr/>
          <p:nvPr/>
        </p:nvSpPr>
        <p:spPr>
          <a:xfrm>
            <a:off x="4739435" y="297180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6" name="Rectangle 5"/>
          <p:cNvSpPr/>
          <p:nvPr/>
        </p:nvSpPr>
        <p:spPr>
          <a:xfrm>
            <a:off x="4739435" y="365760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9435" y="426496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40</a:t>
            </a:r>
          </a:p>
        </p:txBody>
      </p:sp>
      <p:sp>
        <p:nvSpPr>
          <p:cNvPr id="8" name="Rectangle 7"/>
          <p:cNvSpPr/>
          <p:nvPr/>
        </p:nvSpPr>
        <p:spPr>
          <a:xfrm>
            <a:off x="4739434" y="481259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51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9435" y="541020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38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83314" y="6019800"/>
            <a:ext cx="703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119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07882" y="662940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 smtClean="0">
                <a:solidFill>
                  <a:srgbClr val="0000FF"/>
                </a:solidFill>
              </a:rPr>
              <a:t>85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8345" y="7162800"/>
            <a:ext cx="723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 smtClean="0">
                <a:solidFill>
                  <a:srgbClr val="0000FF"/>
                </a:solidFill>
              </a:rPr>
              <a:t>198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1620" y="3025807"/>
            <a:ext cx="1486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Sliding the digits to the </a:t>
            </a:r>
            <a:r>
              <a:rPr lang="en-US" sz="1800" i="1" dirty="0" smtClean="0"/>
              <a:t>left</a:t>
            </a:r>
            <a:r>
              <a:rPr lang="en-US" sz="1800" dirty="0" smtClean="0"/>
              <a:t> and adding a </a:t>
            </a:r>
            <a:r>
              <a:rPr lang="en-US" sz="1800" b="1" dirty="0" smtClean="0">
                <a:solidFill>
                  <a:srgbClr val="FF0000"/>
                </a:solidFill>
              </a:rPr>
              <a:t>0</a:t>
            </a:r>
            <a:r>
              <a:rPr lang="en-US" sz="1800" dirty="0" smtClean="0"/>
              <a:t> will </a:t>
            </a:r>
            <a:r>
              <a:rPr lang="en-US" sz="1800" i="1" dirty="0" smtClean="0"/>
              <a:t>double</a:t>
            </a:r>
            <a:r>
              <a:rPr lang="en-US" sz="1800" dirty="0" smtClean="0"/>
              <a:t> its value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23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" y="476250"/>
            <a:ext cx="6162675" cy="819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60020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1   1   0   0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0158" y="2590800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1   1   0   0   0   0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3800" y="5422135"/>
            <a:ext cx="3031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1   1   1   0   0   0   0   1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4419598"/>
            <a:ext cx="3031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1   1   0   0   0   0   0   0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7074" y="6474767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Even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01677" y="6857999"/>
            <a:ext cx="3276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</a:rPr>
              <a:t>Put a </a:t>
            </a:r>
            <a:r>
              <a:rPr lang="en-US" b="1" dirty="0">
                <a:solidFill>
                  <a:srgbClr val="FF0000"/>
                </a:solidFill>
              </a:rPr>
              <a:t>0</a:t>
            </a:r>
            <a:r>
              <a:rPr lang="en-US" b="1" dirty="0"/>
              <a:t> </a:t>
            </a:r>
            <a:r>
              <a:rPr lang="en-US" b="1" dirty="0">
                <a:solidFill>
                  <a:srgbClr val="0000FF"/>
                </a:solidFill>
              </a:rPr>
              <a:t>at it’s right end.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7467600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dirty="0"/>
              <a:t>Put </a:t>
            </a:r>
            <a:r>
              <a:rPr lang="en-US" b="1" dirty="0">
                <a:solidFill>
                  <a:srgbClr val="FF0000"/>
                </a:solidFill>
              </a:rPr>
              <a:t>00 </a:t>
            </a:r>
            <a:r>
              <a:rPr lang="en-US" b="1" dirty="0">
                <a:solidFill>
                  <a:srgbClr val="0000FF"/>
                </a:solidFill>
              </a:rPr>
              <a:t>at the right end (double it </a:t>
            </a:r>
            <a:r>
              <a:rPr lang="en-US" b="1" i="1" dirty="0">
                <a:solidFill>
                  <a:srgbClr val="0000FF"/>
                </a:solidFill>
              </a:rPr>
              <a:t>twice</a:t>
            </a:r>
            <a:r>
              <a:rPr lang="en-US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5456" y="345274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1   1   0   0   0   0   0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24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6858000" cy="3615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99" y="609600"/>
            <a:ext cx="3921872" cy="4255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1" y="304800"/>
            <a:ext cx="2857899" cy="33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91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mss\Beginner's Guide\2\Binary\cd-spira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456" y="908050"/>
            <a:ext cx="2446338" cy="2590800"/>
          </a:xfrm>
          <a:prstGeom prst="rect">
            <a:avLst/>
          </a:prstGeom>
          <a:noFill/>
        </p:spPr>
      </p:pic>
      <p:pic>
        <p:nvPicPr>
          <p:cNvPr id="36868" name="Picture 4" descr="D:\mss\Beginner's Guide\2\Binary\cdwrite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962" y="2057400"/>
            <a:ext cx="3403600" cy="3035300"/>
          </a:xfrm>
          <a:prstGeom prst="rect">
            <a:avLst/>
          </a:prstGeom>
          <a:noFill/>
        </p:spPr>
      </p:pic>
      <p:pic>
        <p:nvPicPr>
          <p:cNvPr id="36869" name="Picture 5" descr="D:\mss\Beginner's Guide\2\Binary\cdwrite3.jpg"/>
          <p:cNvPicPr>
            <a:picLocks noChangeAspect="1" noChangeArrowheads="1"/>
          </p:cNvPicPr>
          <p:nvPr/>
        </p:nvPicPr>
        <p:blipFill>
          <a:blip r:embed="rId4" cstate="print"/>
          <a:srcRect b="7906"/>
          <a:stretch>
            <a:fillRect/>
          </a:stretch>
        </p:blipFill>
        <p:spPr bwMode="auto">
          <a:xfrm>
            <a:off x="1069009" y="5181600"/>
            <a:ext cx="5029200" cy="3810000"/>
          </a:xfrm>
          <a:prstGeom prst="rect">
            <a:avLst/>
          </a:prstGeom>
          <a:noFill/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395915" y="3781251"/>
            <a:ext cx="21868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Burning a Disk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467249" y="4242916"/>
            <a:ext cx="2044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No change = 0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Melted Pit </a:t>
            </a:r>
            <a:r>
              <a:rPr lang="en-US" b="1" dirty="0">
                <a:solidFill>
                  <a:srgbClr val="FF0000"/>
                </a:solidFill>
              </a:rPr>
              <a:t>=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1715" y="66249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4809" y="648984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7809" y="63941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9231" y="636339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7333" y="6332690"/>
            <a:ext cx="43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6456" y="6332691"/>
            <a:ext cx="43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4527" y="6332689"/>
            <a:ext cx="43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3614" y="6315104"/>
            <a:ext cx="43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0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4409" y="6402755"/>
            <a:ext cx="43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0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2965" y="6545936"/>
            <a:ext cx="43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0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7209" y="6297519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0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9571" y="1415143"/>
            <a:ext cx="97372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4825" y="103414"/>
            <a:ext cx="6813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/>
              <a:t>The “</a:t>
            </a:r>
            <a:r>
              <a:rPr lang="en-US" sz="2800" b="1" i="1" dirty="0">
                <a:solidFill>
                  <a:srgbClr val="FF0000"/>
                </a:solidFill>
              </a:rPr>
              <a:t>Digital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World” of 0’s and 1’s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7809" y="2057400"/>
            <a:ext cx="829524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1962" y="640140"/>
            <a:ext cx="3965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 Bit</a:t>
            </a:r>
            <a:r>
              <a:rPr lang="en-US" dirty="0" smtClean="0"/>
              <a:t> = 0 or 1</a:t>
            </a:r>
          </a:p>
          <a:p>
            <a:r>
              <a:rPr lang="en-US" b="1" dirty="0" smtClean="0"/>
              <a:t>1 </a:t>
            </a:r>
            <a:r>
              <a:rPr lang="en-US" b="1" dirty="0" err="1" smtClean="0"/>
              <a:t>Nybble</a:t>
            </a:r>
            <a:r>
              <a:rPr lang="en-US" dirty="0" smtClean="0"/>
              <a:t> = 4 Bits</a:t>
            </a:r>
          </a:p>
          <a:p>
            <a:r>
              <a:rPr lang="en-US" b="1" dirty="0" smtClean="0"/>
              <a:t>1 Byte</a:t>
            </a:r>
            <a:r>
              <a:rPr lang="en-US" dirty="0" smtClean="0"/>
              <a:t> =     2 </a:t>
            </a:r>
            <a:r>
              <a:rPr lang="en-US" dirty="0" err="1" smtClean="0"/>
              <a:t>Nybbles</a:t>
            </a:r>
            <a:r>
              <a:rPr lang="en-US" dirty="0" smtClean="0"/>
              <a:t> = 8 Bits</a:t>
            </a:r>
          </a:p>
          <a:p>
            <a:r>
              <a:rPr lang="en-US" b="1" dirty="0" smtClean="0"/>
              <a:t>1 </a:t>
            </a:r>
            <a:r>
              <a:rPr lang="en-US" b="1" dirty="0" err="1" smtClean="0"/>
              <a:t>MegaByte</a:t>
            </a:r>
            <a:r>
              <a:rPr lang="en-US" dirty="0" smtClean="0"/>
              <a:t> = 1 million Bytes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90954" y="5932437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 Byte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364409" y="6297519"/>
            <a:ext cx="3619500" cy="52754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ss\Beginner's Guide\2\number guessing by binary.jpg"/>
          <p:cNvPicPr>
            <a:picLocks noChangeAspect="1" noChangeArrowheads="1"/>
          </p:cNvPicPr>
          <p:nvPr/>
        </p:nvPicPr>
        <p:blipFill>
          <a:blip r:embed="rId2" cstate="print"/>
          <a:srcRect l="26190" t="-1555" b="6532"/>
          <a:stretch>
            <a:fillRect/>
          </a:stretch>
        </p:blipFill>
        <p:spPr bwMode="auto">
          <a:xfrm>
            <a:off x="228600" y="685800"/>
            <a:ext cx="6208713" cy="7010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22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155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mss\Beginner's Guide\2\number guessing by bin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6400800" cy="5613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66257" y="79248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Each of these numbers has a “1” in that 1-2-4-8-16 column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5867400"/>
            <a:ext cx="99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</a:rPr>
              <a:t>These have a 1 in the 16’s column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5867400"/>
            <a:ext cx="99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</a:rPr>
              <a:t>These have a 1 in the 1’s column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6" name="Straight Arrow Connector 5"/>
          <p:cNvCxnSpPr>
            <a:stCxn id="3" idx="0"/>
          </p:cNvCxnSpPr>
          <p:nvPr/>
        </p:nvCxnSpPr>
        <p:spPr>
          <a:xfrm flipV="1">
            <a:off x="2628900" y="5562600"/>
            <a:ext cx="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248400" y="5562600"/>
            <a:ext cx="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22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4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682752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1132"/>
            <a:ext cx="6705600" cy="33408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760" y="116842"/>
            <a:ext cx="533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</a:t>
            </a:r>
          </a:p>
          <a:p>
            <a:pPr algn="ctr"/>
            <a:r>
              <a:rPr lang="en-US" sz="2800" b="1" dirty="0" smtClean="0"/>
              <a:t>Tower of Hanoi</a:t>
            </a:r>
          </a:p>
          <a:p>
            <a:pPr algn="ctr"/>
            <a:r>
              <a:rPr lang="en-US" dirty="0" smtClean="0"/>
              <a:t>Puzzle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1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"/>
          <a:stretch/>
        </p:blipFill>
        <p:spPr>
          <a:xfrm>
            <a:off x="546661" y="1787374"/>
            <a:ext cx="5800662" cy="7247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6661" y="228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two kinds of people in the world:</a:t>
            </a:r>
          </a:p>
          <a:p>
            <a:endParaRPr lang="en-US" dirty="0"/>
          </a:p>
          <a:p>
            <a:r>
              <a:rPr lang="en-US" dirty="0" smtClean="0"/>
              <a:t>Those who think there are two kinds of people, and those who don’t.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662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 Hart’s</a:t>
            </a:r>
          </a:p>
          <a:p>
            <a:pPr algn="ctr"/>
            <a:r>
              <a:rPr lang="en-US" sz="2800" b="1" i="1" dirty="0" smtClean="0"/>
              <a:t>Binary Hand Dance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www.youtube.com/watch?v=OCYZTg3jahU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2100943"/>
            <a:ext cx="57023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44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1416050"/>
            <a:ext cx="6311900" cy="631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1416050"/>
            <a:ext cx="6311900" cy="631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1416050"/>
            <a:ext cx="6311900" cy="631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1416050"/>
            <a:ext cx="6311900" cy="631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1416050"/>
            <a:ext cx="6311900" cy="6311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050" y="276761"/>
            <a:ext cx="6432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Multiplying is really weaving!</a:t>
            </a:r>
          </a:p>
          <a:p>
            <a:pPr algn="ctr"/>
            <a:endParaRPr lang="en-US" dirty="0"/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r>
              <a:rPr lang="en-US" sz="2800" b="1" dirty="0" smtClean="0">
                <a:solidFill>
                  <a:srgbClr val="00B0F0"/>
                </a:solidFill>
              </a:rPr>
              <a:t>2</a:t>
            </a:r>
            <a:r>
              <a:rPr lang="en-US" sz="2800" b="1" dirty="0" smtClean="0">
                <a:solidFill>
                  <a:srgbClr val="7030A0"/>
                </a:solidFill>
              </a:rPr>
              <a:t> x 23 = ?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25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8600" y="100559"/>
            <a:ext cx="6367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</a:rPr>
              <a:t>Circles as Spinning Cycles</a:t>
            </a:r>
          </a:p>
        </p:txBody>
      </p:sp>
      <p:pic>
        <p:nvPicPr>
          <p:cNvPr id="4" name="Picture 6" descr="D:\mss\Beginner's Guide\1\Gear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758381"/>
            <a:ext cx="1812885" cy="130990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3" y="7207550"/>
            <a:ext cx="2406707" cy="1805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57" y="5486400"/>
            <a:ext cx="3044072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0" y="727658"/>
            <a:ext cx="2965988" cy="2965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94" y="4202848"/>
            <a:ext cx="1435952" cy="1435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07" y="7618878"/>
            <a:ext cx="1510093" cy="1503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3879884"/>
            <a:ext cx="3759500" cy="3327666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81643" y="3941238"/>
            <a:ext cx="365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/>
              <a:t>Beyond 1550 cycles per second the separate blades appear to be a solid disc.</a:t>
            </a:r>
            <a:endParaRPr lang="en-US" sz="1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2199767"/>
            <a:ext cx="21336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37" y="7707294"/>
            <a:ext cx="14382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95" y="4657004"/>
            <a:ext cx="2662234" cy="230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1" y="4880726"/>
            <a:ext cx="2522723" cy="4154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18747" r="56585" b="9086"/>
          <a:stretch/>
        </p:blipFill>
        <p:spPr>
          <a:xfrm>
            <a:off x="642338" y="1037572"/>
            <a:ext cx="1109872" cy="33803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/>
          <a:stretch/>
        </p:blipFill>
        <p:spPr>
          <a:xfrm>
            <a:off x="3898214" y="1483885"/>
            <a:ext cx="2424579" cy="28250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0668" y="2621309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 series of photographs?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05983" y="4920999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Experiments with color tensions?</a:t>
            </a:r>
            <a:endParaRPr lang="en-US" sz="1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00897" y="73152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Illustrations involving polarity?</a:t>
            </a:r>
            <a:endParaRPr lang="en-US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18885" y="11237"/>
            <a:ext cx="5867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Homework?</a:t>
            </a:r>
            <a:endParaRPr lang="en-US" b="1" dirty="0" smtClean="0"/>
          </a:p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Design or create (in </a:t>
            </a:r>
            <a:r>
              <a:rPr lang="en-US" sz="2000" b="1" dirty="0">
                <a:solidFill>
                  <a:srgbClr val="00B050"/>
                </a:solidFill>
              </a:rPr>
              <a:t>any </a:t>
            </a:r>
            <a:r>
              <a:rPr lang="en-US" sz="2000" b="1" dirty="0" smtClean="0">
                <a:solidFill>
                  <a:srgbClr val="00B050"/>
                </a:solidFill>
              </a:rPr>
              <a:t>media) an original exploration of “polarity.”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8937" y="8635033"/>
            <a:ext cx="3428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Film, animation or music?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28" y="3293312"/>
            <a:ext cx="1425861" cy="1073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0106" y="1494771"/>
            <a:ext cx="2298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Create a </a:t>
            </a:r>
            <a:r>
              <a:rPr lang="en-US" sz="2000" b="1" dirty="0"/>
              <a:t>m</a:t>
            </a:r>
            <a:r>
              <a:rPr lang="en-US" sz="2000" b="1" dirty="0" smtClean="0"/>
              <a:t>essage disguised as a design?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405552" y="7467600"/>
            <a:ext cx="2143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Playing with polarity in textiles or fashion?</a:t>
            </a:r>
            <a:endParaRPr lang="en-US" sz="1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257800" y="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26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376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:\mss\Beginner's Guide\2\eugene Mihaesco cartoon polar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8668"/>
            <a:ext cx="6705600" cy="533130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5312227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artist has communicated his message with just </a:t>
            </a:r>
            <a:r>
              <a:rPr lang="en-US" dirty="0" smtClean="0">
                <a:solidFill>
                  <a:srgbClr val="00B050"/>
                </a:solidFill>
              </a:rPr>
              <a:t>two </a:t>
            </a:r>
            <a:r>
              <a:rPr lang="en-US" dirty="0">
                <a:solidFill>
                  <a:srgbClr val="00B050"/>
                </a:solidFill>
              </a:rPr>
              <a:t>simple </a:t>
            </a:r>
            <a:r>
              <a:rPr lang="en-US" i="1" dirty="0" smtClean="0">
                <a:solidFill>
                  <a:srgbClr val="00B050"/>
                </a:solidFill>
              </a:rPr>
              <a:t>contrasting</a:t>
            </a:r>
            <a:r>
              <a:rPr lang="en-US" dirty="0" smtClean="0">
                <a:solidFill>
                  <a:srgbClr val="00B050"/>
                </a:solidFill>
              </a:rPr>
              <a:t> lines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6310311"/>
            <a:ext cx="4040975" cy="2757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43" y="6429638"/>
            <a:ext cx="2667000" cy="25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6594" name="Picture 5122" descr="D:\mss\Beginner's Guide\1\dinnerpl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12770"/>
            <a:ext cx="3267993" cy="3275276"/>
          </a:xfrm>
          <a:prstGeom prst="rect">
            <a:avLst/>
          </a:prstGeom>
          <a:noFill/>
        </p:spPr>
      </p:pic>
      <p:pic>
        <p:nvPicPr>
          <p:cNvPr id="2926595" name="Picture 5123" descr="D:\mss\Beginner's Guide\1\stemsphenophy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3571875" y="1539480"/>
            <a:ext cx="3213780" cy="3348566"/>
          </a:xfrm>
          <a:prstGeom prst="rect">
            <a:avLst/>
          </a:prstGeom>
          <a:noFill/>
        </p:spPr>
      </p:pic>
      <p:sp>
        <p:nvSpPr>
          <p:cNvPr id="2926596" name="Text Box 5124"/>
          <p:cNvSpPr txBox="1">
            <a:spLocks noChangeArrowheads="1"/>
          </p:cNvSpPr>
          <p:nvPr/>
        </p:nvSpPr>
        <p:spPr bwMode="auto">
          <a:xfrm>
            <a:off x="1143001" y="203201"/>
            <a:ext cx="418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itchFamily="34" charset="0"/>
              </a:rPr>
              <a:t>Most Inside – Least Around</a:t>
            </a:r>
          </a:p>
        </p:txBody>
      </p:sp>
      <p:sp>
        <p:nvSpPr>
          <p:cNvPr id="2926597" name="Text Box 5125"/>
          <p:cNvSpPr txBox="1">
            <a:spLocks noChangeArrowheads="1"/>
          </p:cNvSpPr>
          <p:nvPr/>
        </p:nvSpPr>
        <p:spPr bwMode="auto">
          <a:xfrm>
            <a:off x="4445951" y="5029200"/>
            <a:ext cx="177165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Cross-section of Horsetail plant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(around for 300 million years)</a:t>
            </a:r>
          </a:p>
        </p:txBody>
      </p:sp>
      <p:pic>
        <p:nvPicPr>
          <p:cNvPr id="2926598" name="Picture 5126" descr="C:\Documents and Settings\Owner\My Documents\My Pictures\painting-horsetail.jpg"/>
          <p:cNvPicPr>
            <a:picLocks noChangeAspect="1" noChangeArrowheads="1"/>
          </p:cNvPicPr>
          <p:nvPr/>
        </p:nvPicPr>
        <p:blipFill>
          <a:blip r:embed="rId5" cstate="print"/>
          <a:srcRect t="21053"/>
          <a:stretch>
            <a:fillRect/>
          </a:stretch>
        </p:blipFill>
        <p:spPr bwMode="auto">
          <a:xfrm>
            <a:off x="2514600" y="5827184"/>
            <a:ext cx="2114550" cy="3215216"/>
          </a:xfrm>
          <a:prstGeom prst="rect">
            <a:avLst/>
          </a:prstGeom>
          <a:noFill/>
        </p:spPr>
      </p:pic>
      <p:sp>
        <p:nvSpPr>
          <p:cNvPr id="2926599" name="Text Box 5127"/>
          <p:cNvSpPr txBox="1">
            <a:spLocks noChangeArrowheads="1"/>
          </p:cNvSpPr>
          <p:nvPr/>
        </p:nvSpPr>
        <p:spPr bwMode="auto">
          <a:xfrm>
            <a:off x="1291096" y="4953000"/>
            <a:ext cx="1143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Modern dinner plate</a:t>
            </a:r>
          </a:p>
        </p:txBody>
      </p:sp>
    </p:spTree>
    <p:extLst>
      <p:ext uri="{BB962C8B-B14F-4D97-AF65-F5344CB8AC3E}">
        <p14:creationId xmlns:p14="http://schemas.microsoft.com/office/powerpoint/2010/main" val="33626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75">
        <p:fade/>
      </p:transition>
    </mc:Choice>
    <mc:Fallback xmlns="">
      <p:transition spd="med" advTm="69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167"/>
            <a:ext cx="6553200" cy="9101666"/>
          </a:xfrm>
          <a:prstGeom prst="rect">
            <a:avLst/>
          </a:prstGeom>
        </p:spPr>
      </p:pic>
      <p:sp>
        <p:nvSpPr>
          <p:cNvPr id="3" name="Text Box 2050"/>
          <p:cNvSpPr txBox="1">
            <a:spLocks noChangeArrowheads="1"/>
          </p:cNvSpPr>
          <p:nvPr/>
        </p:nvSpPr>
        <p:spPr bwMode="auto">
          <a:xfrm>
            <a:off x="304800" y="7629272"/>
            <a:ext cx="6248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</a:rPr>
              <a:t>"Everything an Indian does is in a circle, and that is because the power of the world always works in circles, and everything tries to be round.“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</a:rPr>
              <a:t>-- Black Elk (1863-1950)</a:t>
            </a:r>
          </a:p>
        </p:txBody>
      </p:sp>
    </p:spTree>
    <p:extLst>
      <p:ext uri="{BB962C8B-B14F-4D97-AF65-F5344CB8AC3E}">
        <p14:creationId xmlns:p14="http://schemas.microsoft.com/office/powerpoint/2010/main" val="36452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" y="4343883"/>
            <a:ext cx="2479799" cy="2818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67" y="703656"/>
            <a:ext cx="4399579" cy="3299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28" y="6324128"/>
            <a:ext cx="4191004" cy="2819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86" y="4038600"/>
            <a:ext cx="4356743" cy="2229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" y="2323864"/>
            <a:ext cx="2187241" cy="1714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39" y="1143000"/>
            <a:ext cx="2201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Nature writes with the circle glyph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37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32656" y="121843"/>
            <a:ext cx="44595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Equal Expansion</a:t>
            </a:r>
            <a:r>
              <a:rPr lang="en-US" b="1" dirty="0">
                <a:latin typeface="Arial" pitchFamily="34" charset="0"/>
              </a:rPr>
              <a:t/>
            </a:r>
            <a:br>
              <a:rPr lang="en-US" b="1" dirty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All points of a circle (and sphere) are the same distance from the center.</a:t>
            </a:r>
            <a:endParaRPr lang="en-US" sz="2000" dirty="0">
              <a:latin typeface="Arial" pitchFamily="34" charset="0"/>
            </a:endParaRPr>
          </a:p>
        </p:txBody>
      </p:sp>
      <p:pic>
        <p:nvPicPr>
          <p:cNvPr id="3" name="Picture 1027" descr="D:\mss\Beginner's Guide\1\CArrot root cross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8770" y="4191000"/>
            <a:ext cx="1656846" cy="1640278"/>
          </a:xfrm>
          <a:prstGeom prst="rect">
            <a:avLst/>
          </a:prstGeom>
          <a:noFill/>
        </p:spPr>
      </p:pic>
      <p:pic>
        <p:nvPicPr>
          <p:cNvPr id="4" name="Picture 1030" descr="D:\mss\Beginner's Guide\1\1SPLASH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6386" y="514625"/>
            <a:ext cx="2275766" cy="1337454"/>
          </a:xfrm>
          <a:prstGeom prst="rect">
            <a:avLst/>
          </a:prstGeom>
          <a:noFill/>
        </p:spPr>
      </p:pic>
      <p:pic>
        <p:nvPicPr>
          <p:cNvPr id="5" name="Picture 1031" descr="D:\mss\Beginner's Guide\1\bubble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661" y="3647567"/>
            <a:ext cx="2438400" cy="242806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57" y="1981200"/>
            <a:ext cx="3523843" cy="1982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9" y="6172200"/>
            <a:ext cx="3333750" cy="2867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" y="1447800"/>
            <a:ext cx="3200551" cy="2123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38" y="6208568"/>
            <a:ext cx="3048000" cy="21771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3161" y="6300370"/>
            <a:ext cx="2789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Freezing soap bubble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113" y="6705600"/>
            <a:ext cx="99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51168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74" descr="D:\mss\Beginner's Guide\1\1TREE3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57" y="457200"/>
            <a:ext cx="3581400" cy="3035198"/>
          </a:xfrm>
          <a:prstGeom prst="rect">
            <a:avLst/>
          </a:prstGeom>
          <a:noFill/>
        </p:spPr>
      </p:pic>
      <p:pic>
        <p:nvPicPr>
          <p:cNvPr id="3" name="Picture 2" descr="circular sectional sea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3553" y="4724400"/>
            <a:ext cx="5174094" cy="4103913"/>
          </a:xfrm>
          <a:prstGeom prst="rect">
            <a:avLst/>
          </a:prstGeom>
        </p:spPr>
      </p:pic>
      <p:pic>
        <p:nvPicPr>
          <p:cNvPr id="4" name="Picture 3" descr="1THEATR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2157" y="468086"/>
            <a:ext cx="3107650" cy="2289302"/>
          </a:xfrm>
          <a:prstGeom prst="rect">
            <a:avLst/>
          </a:prstGeom>
        </p:spPr>
      </p:pic>
      <p:sp>
        <p:nvSpPr>
          <p:cNvPr id="5" name="Text Box 3075"/>
          <p:cNvSpPr txBox="1">
            <a:spLocks noChangeArrowheads="1"/>
          </p:cNvSpPr>
          <p:nvPr/>
        </p:nvSpPr>
        <p:spPr bwMode="auto">
          <a:xfrm>
            <a:off x="531586" y="3624943"/>
            <a:ext cx="5998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Arial" pitchFamily="34" charset="0"/>
              </a:rPr>
              <a:t>Expanding </a:t>
            </a:r>
            <a:r>
              <a:rPr lang="en-US" sz="2400" dirty="0">
                <a:latin typeface="Arial" pitchFamily="34" charset="0"/>
              </a:rPr>
              <a:t>from a center ‘equally’ in all directions</a:t>
            </a:r>
            <a:r>
              <a:rPr lang="en-US" sz="2400" dirty="0" smtClean="0">
                <a:latin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8100" y="8353253"/>
            <a:ext cx="444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Equal access to the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6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819</Words>
  <Application>Microsoft Office PowerPoint</Application>
  <PresentationFormat>On-screen Show (4:3)</PresentationFormat>
  <Paragraphs>202</Paragraphs>
  <Slides>53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2 --Polarity: Contrast, Difference Opposites in Conflict Complements Cooperating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Mathematics</dc:title>
  <dc:creator>Michael Schneider</dc:creator>
  <cp:lastModifiedBy>Michael</cp:lastModifiedBy>
  <cp:revision>281</cp:revision>
  <cp:lastPrinted>2016-07-11T18:50:56Z</cp:lastPrinted>
  <dcterms:created xsi:type="dcterms:W3CDTF">2009-09-06T00:05:59Z</dcterms:created>
  <dcterms:modified xsi:type="dcterms:W3CDTF">2022-01-16T02:00:22Z</dcterms:modified>
</cp:coreProperties>
</file>